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EAF0"/>
    <a:srgbClr val="FFCA29"/>
    <a:srgbClr val="FFC000"/>
    <a:srgbClr val="FCAB08"/>
    <a:srgbClr val="FDBC03"/>
    <a:srgbClr val="FF9933"/>
    <a:srgbClr val="FFCC00"/>
    <a:srgbClr val="FFCC66"/>
    <a:srgbClr val="FFFFFF"/>
    <a:srgbClr val="FEC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1854" y="-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744F-3C8A-485E-AF84-12D14F099993}" type="datetimeFigureOut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F6FC-ACDF-4C70-8A77-B10A09D003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781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744F-3C8A-485E-AF84-12D14F099993}" type="datetimeFigureOut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F6FC-ACDF-4C70-8A77-B10A09D003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898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744F-3C8A-485E-AF84-12D14F099993}" type="datetimeFigureOut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F6FC-ACDF-4C70-8A77-B10A09D003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4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744F-3C8A-485E-AF84-12D14F099993}" type="datetimeFigureOut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F6FC-ACDF-4C70-8A77-B10A09D003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77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744F-3C8A-485E-AF84-12D14F099993}" type="datetimeFigureOut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F6FC-ACDF-4C70-8A77-B10A09D003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265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744F-3C8A-485E-AF84-12D14F099993}" type="datetimeFigureOut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F6FC-ACDF-4C70-8A77-B10A09D003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597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744F-3C8A-485E-AF84-12D14F099993}" type="datetimeFigureOut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F6FC-ACDF-4C70-8A77-B10A09D003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4652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744F-3C8A-485E-AF84-12D14F099993}" type="datetimeFigureOut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F6FC-ACDF-4C70-8A77-B10A09D003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3799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744F-3C8A-485E-AF84-12D14F099993}" type="datetimeFigureOut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F6FC-ACDF-4C70-8A77-B10A09D003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21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744F-3C8A-485E-AF84-12D14F099993}" type="datetimeFigureOut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F6FC-ACDF-4C70-8A77-B10A09D003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744F-3C8A-485E-AF84-12D14F099993}" type="datetimeFigureOut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F6FC-ACDF-4C70-8A77-B10A09D003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56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7744F-3C8A-485E-AF84-12D14F099993}" type="datetimeFigureOut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AF6FC-ACDF-4C70-8A77-B10A09D003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66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6.svg"/><Relationship Id="rId3" Type="http://schemas.openxmlformats.org/officeDocument/2006/relationships/image" Target="../media/image2.svg"/><Relationship Id="rId21" Type="http://schemas.openxmlformats.org/officeDocument/2006/relationships/image" Target="../media/image19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jp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microsoft.com/office/2007/relationships/hdphoto" Target="../media/hdphoto1.wdp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3E18B850-1A8A-4F3B-8714-BCB6F4B6EF63}"/>
              </a:ext>
            </a:extLst>
          </p:cNvPr>
          <p:cNvSpPr/>
          <p:nvPr/>
        </p:nvSpPr>
        <p:spPr>
          <a:xfrm>
            <a:off x="-24092" y="0"/>
            <a:ext cx="6898411" cy="9906000"/>
          </a:xfrm>
          <a:prstGeom prst="rect">
            <a:avLst/>
          </a:prstGeom>
          <a:solidFill>
            <a:schemeClr val="accent6">
              <a:lumMod val="20000"/>
              <a:lumOff val="80000"/>
              <a:alpha val="83922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C9BBD5E-A18A-402E-87C0-354BA73BD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250784">
            <a:off x="-577203" y="1355261"/>
            <a:ext cx="7867802" cy="683635"/>
          </a:xfrm>
        </p:spPr>
        <p:txBody>
          <a:bodyPr>
            <a:noAutofit/>
          </a:bodyPr>
          <a:lstStyle/>
          <a:p>
            <a:r>
              <a:rPr lang="ja-JP" altLang="en-US" sz="400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令和６年度交換留学生募集</a:t>
            </a:r>
            <a:endParaRPr kumimoji="1" lang="ja-JP" altLang="en-US" sz="4000" dirty="0">
              <a:ln w="0"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AFAED8E-09B4-47E7-A278-C6490AFDB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43906" y="3389281"/>
            <a:ext cx="7200560" cy="390756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ja-JP" altLang="en-US" sz="1600" b="1" dirty="0">
                <a:latin typeface="+mn-ea"/>
              </a:rPr>
              <a:t>申請希望者は</a:t>
            </a:r>
            <a:r>
              <a:rPr lang="ja-JP" altLang="en-US" sz="2000" b="1" u="sng" dirty="0">
                <a:latin typeface="+mn-ea"/>
              </a:rPr>
              <a:t>所属の教務担当</a:t>
            </a:r>
            <a:r>
              <a:rPr lang="ja-JP" altLang="en-US" sz="1600" b="1" dirty="0">
                <a:latin typeface="+mn-ea"/>
              </a:rPr>
              <a:t>で募集要項等を受け取ってください。</a:t>
            </a:r>
            <a:endParaRPr lang="en-US" altLang="ja-JP" sz="1600" b="1" dirty="0">
              <a:latin typeface="+mn-ea"/>
            </a:endParaRPr>
          </a:p>
          <a:p>
            <a:endParaRPr kumimoji="1" lang="ja-JP" altLang="en-US" sz="1600" b="1" dirty="0">
              <a:latin typeface="+mn-ea"/>
            </a:endParaRPr>
          </a:p>
        </p:txBody>
      </p:sp>
      <p:pic>
        <p:nvPicPr>
          <p:cNvPr id="20" name="グラフィックス 19">
            <a:extLst>
              <a:ext uri="{FF2B5EF4-FFF2-40B4-BE49-F238E27FC236}">
                <a16:creationId xmlns:a16="http://schemas.microsoft.com/office/drawing/2014/main" id="{91557FC6-E8D9-499B-BB48-0BEB4AEAA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93711">
            <a:off x="5774469" y="314018"/>
            <a:ext cx="780158" cy="551153"/>
          </a:xfrm>
          <a:prstGeom prst="rect">
            <a:avLst/>
          </a:prstGeom>
        </p:spPr>
      </p:pic>
      <p:pic>
        <p:nvPicPr>
          <p:cNvPr id="22" name="グラフィックス 21">
            <a:extLst>
              <a:ext uri="{FF2B5EF4-FFF2-40B4-BE49-F238E27FC236}">
                <a16:creationId xmlns:a16="http://schemas.microsoft.com/office/drawing/2014/main" id="{DB6FFDA8-EE26-43EA-B2D0-3B1DED50EE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7762">
            <a:off x="160715" y="990281"/>
            <a:ext cx="805973" cy="537317"/>
          </a:xfrm>
          <a:prstGeom prst="rect">
            <a:avLst/>
          </a:prstGeom>
        </p:spPr>
      </p:pic>
      <p:pic>
        <p:nvPicPr>
          <p:cNvPr id="24" name="グラフィックス 23">
            <a:extLst>
              <a:ext uri="{FF2B5EF4-FFF2-40B4-BE49-F238E27FC236}">
                <a16:creationId xmlns:a16="http://schemas.microsoft.com/office/drawing/2014/main" id="{410D8D56-DC30-43D2-8188-7F758E1ED6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164197">
            <a:off x="1265906" y="877171"/>
            <a:ext cx="814041" cy="542696"/>
          </a:xfrm>
          <a:prstGeom prst="rect">
            <a:avLst/>
          </a:prstGeom>
        </p:spPr>
      </p:pic>
      <p:pic>
        <p:nvPicPr>
          <p:cNvPr id="26" name="グラフィックス 25">
            <a:extLst>
              <a:ext uri="{FF2B5EF4-FFF2-40B4-BE49-F238E27FC236}">
                <a16:creationId xmlns:a16="http://schemas.microsoft.com/office/drawing/2014/main" id="{40DC94BA-72D4-49CE-8EFC-C46DE8C889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40744" y="645752"/>
            <a:ext cx="804917" cy="536613"/>
          </a:xfrm>
          <a:prstGeom prst="rect">
            <a:avLst/>
          </a:prstGeom>
        </p:spPr>
      </p:pic>
      <p:pic>
        <p:nvPicPr>
          <p:cNvPr id="28" name="グラフィックス 27">
            <a:extLst>
              <a:ext uri="{FF2B5EF4-FFF2-40B4-BE49-F238E27FC236}">
                <a16:creationId xmlns:a16="http://schemas.microsoft.com/office/drawing/2014/main" id="{705133DE-1D2E-47F7-8207-A8F2CC9805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1036233">
            <a:off x="4653112" y="481395"/>
            <a:ext cx="778141" cy="518760"/>
          </a:xfrm>
          <a:prstGeom prst="rect">
            <a:avLst/>
          </a:prstGeom>
        </p:spPr>
      </p:pic>
      <p:pic>
        <p:nvPicPr>
          <p:cNvPr id="30" name="グラフィックス 29">
            <a:extLst>
              <a:ext uri="{FF2B5EF4-FFF2-40B4-BE49-F238E27FC236}">
                <a16:creationId xmlns:a16="http://schemas.microsoft.com/office/drawing/2014/main" id="{8AB9343A-304A-4364-81A1-7812A21C6A7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58450" y="714379"/>
            <a:ext cx="752852" cy="501902"/>
          </a:xfrm>
          <a:prstGeom prst="rect">
            <a:avLst/>
          </a:prstGeom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B8706E8F-346C-4C0A-B182-5007D7C20004}"/>
              </a:ext>
            </a:extLst>
          </p:cNvPr>
          <p:cNvSpPr txBox="1"/>
          <p:nvPr/>
        </p:nvSpPr>
        <p:spPr>
          <a:xfrm>
            <a:off x="949153" y="3795032"/>
            <a:ext cx="1492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ja-JP" altLang="en-US" sz="1600" b="1" dirty="0">
                <a:latin typeface="+mn-ea"/>
              </a:rPr>
              <a:t>・提出書類：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D2542FB0-EF1F-40D6-9AF3-5F35CC6DC67F}"/>
              </a:ext>
            </a:extLst>
          </p:cNvPr>
          <p:cNvSpPr txBox="1"/>
          <p:nvPr/>
        </p:nvSpPr>
        <p:spPr>
          <a:xfrm>
            <a:off x="974857" y="4868446"/>
            <a:ext cx="3562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ja-JP" altLang="en-US" sz="1600" b="1" dirty="0"/>
              <a:t>・提  出  先： 所属の教務担当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8044A38E-9FAC-485B-B37A-2DB96F3D0CE2}"/>
              </a:ext>
            </a:extLst>
          </p:cNvPr>
          <p:cNvSpPr txBox="1"/>
          <p:nvPr/>
        </p:nvSpPr>
        <p:spPr>
          <a:xfrm>
            <a:off x="962716" y="5192885"/>
            <a:ext cx="5822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/>
              <a:t>・申込締切： 令和５年　　月　　日（　　</a:t>
            </a:r>
            <a:r>
              <a:rPr lang="en-US" altLang="ja-JP" sz="1600" b="1" dirty="0"/>
              <a:t>）</a:t>
            </a:r>
            <a:endParaRPr lang="ja-JP" altLang="en-US" sz="1600" b="1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39A58DB9-D817-4438-8696-4310371EAA9F}"/>
              </a:ext>
            </a:extLst>
          </p:cNvPr>
          <p:cNvSpPr txBox="1"/>
          <p:nvPr/>
        </p:nvSpPr>
        <p:spPr>
          <a:xfrm>
            <a:off x="2145842" y="5536859"/>
            <a:ext cx="432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詳しくは、募集要項をご参照ください！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36A0ED16-D61E-409F-BC7E-B222587369B6}"/>
              </a:ext>
            </a:extLst>
          </p:cNvPr>
          <p:cNvSpPr/>
          <p:nvPr/>
        </p:nvSpPr>
        <p:spPr>
          <a:xfrm>
            <a:off x="-22201" y="6354951"/>
            <a:ext cx="2133189" cy="4474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6CFBF935-AB29-4B5A-ADBC-7358417D7750}"/>
              </a:ext>
            </a:extLst>
          </p:cNvPr>
          <p:cNvSpPr txBox="1"/>
          <p:nvPr/>
        </p:nvSpPr>
        <p:spPr>
          <a:xfrm>
            <a:off x="-290777" y="7252874"/>
            <a:ext cx="3859331" cy="734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spcBef>
                <a:spcPct val="0"/>
              </a:spcBef>
            </a:pPr>
            <a:r>
              <a:rPr lang="ja-JP" altLang="en-US" sz="1200" dirty="0"/>
              <a:t>　　</a:t>
            </a:r>
            <a:r>
              <a:rPr lang="en-US" altLang="ja-JP" sz="1100" dirty="0"/>
              <a:t>※</a:t>
            </a:r>
            <a:r>
              <a:rPr lang="ja-JP" altLang="en-US" sz="1100" dirty="0"/>
              <a:t>ご相談はお気軽にどうぞ。</a:t>
            </a:r>
            <a:endParaRPr lang="en-US" altLang="ja-JP" sz="1200" dirty="0"/>
          </a:p>
          <a:p>
            <a:pPr>
              <a:lnSpc>
                <a:spcPts val="1700"/>
              </a:lnSpc>
              <a:spcBef>
                <a:spcPct val="0"/>
              </a:spcBef>
            </a:pPr>
            <a:r>
              <a:rPr lang="ja-JP" altLang="en-US" sz="1200" dirty="0"/>
              <a:t>　　</a:t>
            </a:r>
            <a:r>
              <a:rPr lang="en-US" altLang="ja-JP" sz="1200" dirty="0" err="1"/>
              <a:t>E-mail:kuma-studyabroad@jimu.kumamoto-u.ac.jp</a:t>
            </a:r>
            <a:endParaRPr lang="en-US" altLang="ja-JP" sz="1200" dirty="0"/>
          </a:p>
          <a:p>
            <a:pPr>
              <a:lnSpc>
                <a:spcPts val="1700"/>
              </a:lnSpc>
              <a:spcBef>
                <a:spcPct val="0"/>
              </a:spcBef>
            </a:pPr>
            <a:r>
              <a:rPr lang="ja-JP" altLang="en-US" sz="1200" dirty="0"/>
              <a:t>　　</a:t>
            </a:r>
            <a:r>
              <a:rPr lang="en-US" altLang="ja-JP" sz="1200" dirty="0"/>
              <a:t>TEL:096-342-2135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8165A4D7-AA9E-4399-8BB6-387DC22D6DB4}"/>
              </a:ext>
            </a:extLst>
          </p:cNvPr>
          <p:cNvSpPr txBox="1"/>
          <p:nvPr/>
        </p:nvSpPr>
        <p:spPr>
          <a:xfrm>
            <a:off x="46750" y="6377581"/>
            <a:ext cx="1679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2060"/>
                </a:solidFill>
              </a:rPr>
              <a:t>問合せ先</a:t>
            </a:r>
            <a:endParaRPr lang="en-US" altLang="ja-JP" sz="2400" b="1" dirty="0">
              <a:solidFill>
                <a:srgbClr val="002060"/>
              </a:solidFill>
            </a:endParaRP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ECE5CB4A-3C63-4EB8-9BE8-EE35FC3ACDC0}"/>
              </a:ext>
            </a:extLst>
          </p:cNvPr>
          <p:cNvSpPr/>
          <p:nvPr/>
        </p:nvSpPr>
        <p:spPr>
          <a:xfrm>
            <a:off x="-24093" y="2849918"/>
            <a:ext cx="2135081" cy="4474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D3D9FA72-AF6D-4E04-AE4B-156404690EFC}"/>
              </a:ext>
            </a:extLst>
          </p:cNvPr>
          <p:cNvSpPr txBox="1"/>
          <p:nvPr/>
        </p:nvSpPr>
        <p:spPr>
          <a:xfrm>
            <a:off x="468213" y="2249426"/>
            <a:ext cx="2273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</a:rPr>
              <a:t>Let’s Study Abroad!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C9A0672B-467A-48EC-888A-A643A49DA654}"/>
              </a:ext>
            </a:extLst>
          </p:cNvPr>
          <p:cNvSpPr txBox="1"/>
          <p:nvPr/>
        </p:nvSpPr>
        <p:spPr>
          <a:xfrm>
            <a:off x="94185" y="2846929"/>
            <a:ext cx="2051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2060"/>
                </a:solidFill>
              </a:rPr>
              <a:t>申請方法</a:t>
            </a:r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6265B8F4-8416-496A-B01C-813403203725}"/>
              </a:ext>
            </a:extLst>
          </p:cNvPr>
          <p:cNvSpPr/>
          <p:nvPr/>
        </p:nvSpPr>
        <p:spPr>
          <a:xfrm rot="1362836">
            <a:off x="1969250" y="6295420"/>
            <a:ext cx="2218813" cy="345669"/>
          </a:xfrm>
          <a:custGeom>
            <a:avLst/>
            <a:gdLst>
              <a:gd name="connsiteX0" fmla="*/ 0 w 3536874"/>
              <a:gd name="connsiteY0" fmla="*/ 545736 h 545736"/>
              <a:gd name="connsiteX1" fmla="*/ 1058779 w 3536874"/>
              <a:gd name="connsiteY1" fmla="*/ 148693 h 545736"/>
              <a:gd name="connsiteX2" fmla="*/ 2719137 w 3536874"/>
              <a:gd name="connsiteY2" fmla="*/ 136662 h 545736"/>
              <a:gd name="connsiteX3" fmla="*/ 3465095 w 3536874"/>
              <a:gd name="connsiteY3" fmla="*/ 16346 h 545736"/>
              <a:gd name="connsiteX4" fmla="*/ 3465095 w 3536874"/>
              <a:gd name="connsiteY4" fmla="*/ 4314 h 54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6874" h="545736">
                <a:moveTo>
                  <a:pt x="0" y="545736"/>
                </a:moveTo>
                <a:cubicBezTo>
                  <a:pt x="302795" y="381304"/>
                  <a:pt x="605590" y="216872"/>
                  <a:pt x="1058779" y="148693"/>
                </a:cubicBezTo>
                <a:cubicBezTo>
                  <a:pt x="1511968" y="80514"/>
                  <a:pt x="2318084" y="158720"/>
                  <a:pt x="2719137" y="136662"/>
                </a:cubicBezTo>
                <a:cubicBezTo>
                  <a:pt x="3120190" y="114604"/>
                  <a:pt x="3465095" y="16346"/>
                  <a:pt x="3465095" y="16346"/>
                </a:cubicBezTo>
                <a:cubicBezTo>
                  <a:pt x="3589421" y="-5712"/>
                  <a:pt x="3527258" y="-699"/>
                  <a:pt x="3465095" y="4314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B5FE9D7E-3468-4E79-822D-F37CB2AC4623}"/>
              </a:ext>
            </a:extLst>
          </p:cNvPr>
          <p:cNvSpPr txBox="1"/>
          <p:nvPr/>
        </p:nvSpPr>
        <p:spPr>
          <a:xfrm>
            <a:off x="94185" y="6907147"/>
            <a:ext cx="367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国際教育課（全学教育棟</a:t>
            </a:r>
            <a:r>
              <a:rPr lang="en-US" altLang="ja-JP" b="1" dirty="0"/>
              <a:t>A</a:t>
            </a:r>
            <a:r>
              <a:rPr lang="ja-JP" altLang="en-US" b="1" dirty="0"/>
              <a:t>棟</a:t>
            </a:r>
            <a:r>
              <a:rPr lang="en-US" altLang="ja-JP" b="1" dirty="0"/>
              <a:t>2</a:t>
            </a:r>
            <a:r>
              <a:rPr lang="ja-JP" altLang="en-US" b="1" dirty="0"/>
              <a:t>階）</a:t>
            </a:r>
            <a:endParaRPr kumimoji="1" lang="ja-JP" altLang="en-US" dirty="0"/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E8880938-418C-4051-8D82-1668BD48A0FC}"/>
              </a:ext>
            </a:extLst>
          </p:cNvPr>
          <p:cNvSpPr txBox="1"/>
          <p:nvPr/>
        </p:nvSpPr>
        <p:spPr>
          <a:xfrm>
            <a:off x="2188749" y="3811865"/>
            <a:ext cx="4531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ja-JP" altLang="en-US" sz="1600" b="1" dirty="0">
                <a:latin typeface="+mn-ea"/>
              </a:rPr>
              <a:t>留学計画書、学業成績証明書、英語能力試験</a:t>
            </a:r>
            <a:endParaRPr lang="en-US" altLang="ja-JP" sz="1600" b="1" dirty="0">
              <a:latin typeface="+mn-ea"/>
            </a:endParaRPr>
          </a:p>
          <a:p>
            <a:pPr>
              <a:spcBef>
                <a:spcPct val="0"/>
              </a:spcBef>
            </a:pPr>
            <a:r>
              <a:rPr lang="ja-JP" altLang="en-US" sz="1600" b="1" dirty="0">
                <a:solidFill>
                  <a:srgbClr val="FF0000"/>
                </a:solidFill>
                <a:latin typeface="+mn-ea"/>
              </a:rPr>
              <a:t>（</a:t>
            </a:r>
            <a:r>
              <a:rPr lang="en-US" altLang="ja-JP" sz="1600" b="1" dirty="0">
                <a:solidFill>
                  <a:srgbClr val="FF0000"/>
                </a:solidFill>
                <a:latin typeface="+mn-ea"/>
              </a:rPr>
              <a:t>IELTS</a:t>
            </a:r>
            <a:r>
              <a:rPr lang="ja-JP" altLang="en-US" sz="1600" b="1" dirty="0">
                <a:solidFill>
                  <a:srgbClr val="FF0000"/>
                </a:solidFill>
                <a:latin typeface="+mn-ea"/>
              </a:rPr>
              <a:t>又は</a:t>
            </a:r>
            <a:r>
              <a:rPr lang="en-US" altLang="ja-JP" sz="1600" b="1" dirty="0">
                <a:solidFill>
                  <a:srgbClr val="FF0000"/>
                </a:solidFill>
                <a:latin typeface="+mn-ea"/>
              </a:rPr>
              <a:t>TOEFL-</a:t>
            </a:r>
            <a:r>
              <a:rPr lang="en-US" altLang="ja-JP" sz="1600" b="1" dirty="0" err="1">
                <a:solidFill>
                  <a:srgbClr val="FF0000"/>
                </a:solidFill>
                <a:latin typeface="+mn-ea"/>
              </a:rPr>
              <a:t>iBT</a:t>
            </a:r>
            <a:r>
              <a:rPr lang="ja-JP" altLang="en-US" sz="1600" b="1" dirty="0">
                <a:solidFill>
                  <a:srgbClr val="FF0000"/>
                </a:solidFill>
                <a:latin typeface="+mn-ea"/>
              </a:rPr>
              <a:t>）</a:t>
            </a:r>
            <a:r>
              <a:rPr lang="ja-JP" altLang="en-US" sz="1600" b="1" dirty="0">
                <a:latin typeface="+mn-ea"/>
              </a:rPr>
              <a:t>のｽｺｱ証明書</a:t>
            </a:r>
            <a:r>
              <a:rPr lang="en-US" altLang="ja-JP" sz="1600" b="1" dirty="0">
                <a:latin typeface="+mn-ea"/>
              </a:rPr>
              <a:t>(</a:t>
            </a:r>
            <a:r>
              <a:rPr lang="ja-JP" altLang="en-US" sz="1600" b="1" dirty="0">
                <a:latin typeface="+mn-ea"/>
              </a:rPr>
              <a:t>英語圏以外の場合は、その語学能力を証明するもの）、健康診断書、</a:t>
            </a:r>
            <a:r>
              <a:rPr lang="en-US" altLang="ja-JP" sz="1600" b="1" dirty="0">
                <a:latin typeface="+mn-ea"/>
              </a:rPr>
              <a:t> </a:t>
            </a:r>
            <a:r>
              <a:rPr lang="ja-JP" altLang="en-US" sz="1600" b="1" dirty="0">
                <a:latin typeface="+mn-ea"/>
              </a:rPr>
              <a:t>指導教員からの推薦書</a:t>
            </a:r>
          </a:p>
        </p:txBody>
      </p:sp>
      <p:pic>
        <p:nvPicPr>
          <p:cNvPr id="109" name="図 108">
            <a:extLst>
              <a:ext uri="{FF2B5EF4-FFF2-40B4-BE49-F238E27FC236}">
                <a16:creationId xmlns:a16="http://schemas.microsoft.com/office/drawing/2014/main" id="{CCD0785A-C5AA-4DA5-A7C5-ECBA709C51AC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9095">
            <a:off x="187201" y="5123706"/>
            <a:ext cx="1250910" cy="1250910"/>
          </a:xfrm>
          <a:prstGeom prst="rect">
            <a:avLst/>
          </a:prstGeom>
        </p:spPr>
      </p:pic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B7E38EE1-4914-4D15-94ED-EDFD93C39173}"/>
              </a:ext>
            </a:extLst>
          </p:cNvPr>
          <p:cNvSpPr txBox="1"/>
          <p:nvPr/>
        </p:nvSpPr>
        <p:spPr>
          <a:xfrm>
            <a:off x="2263658" y="2760503"/>
            <a:ext cx="4474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</a:rPr>
              <a:t>※</a:t>
            </a:r>
            <a:r>
              <a:rPr lang="ja-JP" altLang="en-US" sz="1200" dirty="0">
                <a:solidFill>
                  <a:srgbClr val="FF0000"/>
                </a:solidFill>
              </a:rPr>
              <a:t>令和６年度大学間学生交流協定校への派遣学生を募集します。</a:t>
            </a:r>
            <a:endParaRPr lang="en-US" altLang="ja-JP" sz="1200" dirty="0">
              <a:solidFill>
                <a:srgbClr val="FF0000"/>
              </a:solidFill>
            </a:endParaRPr>
          </a:p>
          <a:p>
            <a:r>
              <a:rPr lang="ja-JP" altLang="en-US" sz="1200" dirty="0">
                <a:solidFill>
                  <a:srgbClr val="FF0000"/>
                </a:solidFill>
              </a:rPr>
              <a:t>　部局間交流協定校への派遣については所属の教務担当へ直接</a:t>
            </a:r>
            <a:endParaRPr lang="en-US" altLang="ja-JP" sz="1200" dirty="0">
              <a:solidFill>
                <a:srgbClr val="FF0000"/>
              </a:solidFill>
            </a:endParaRPr>
          </a:p>
          <a:p>
            <a:r>
              <a:rPr lang="ja-JP" altLang="en-US" sz="1200" dirty="0">
                <a:solidFill>
                  <a:srgbClr val="FF0000"/>
                </a:solidFill>
              </a:rPr>
              <a:t>　お問い合わせください。</a:t>
            </a:r>
            <a:endParaRPr lang="en-US" altLang="ja-JP" sz="1200" dirty="0">
              <a:solidFill>
                <a:srgbClr val="FF0000"/>
              </a:solidFill>
            </a:endParaRPr>
          </a:p>
        </p:txBody>
      </p:sp>
      <p:pic>
        <p:nvPicPr>
          <p:cNvPr id="114" name="図 113">
            <a:extLst>
              <a:ext uri="{FF2B5EF4-FFF2-40B4-BE49-F238E27FC236}">
                <a16:creationId xmlns:a16="http://schemas.microsoft.com/office/drawing/2014/main" id="{ADA2633B-AC8D-4B90-87BC-7ECE2E3E4B1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" y="220157"/>
            <a:ext cx="2540129" cy="310415"/>
          </a:xfrm>
          <a:prstGeom prst="rect">
            <a:avLst/>
          </a:prstGeom>
        </p:spPr>
      </p:pic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A3752CB7-1BD4-4F86-B202-0D71B120C456}"/>
              </a:ext>
            </a:extLst>
          </p:cNvPr>
          <p:cNvSpPr/>
          <p:nvPr/>
        </p:nvSpPr>
        <p:spPr>
          <a:xfrm rot="313366">
            <a:off x="653038" y="2381778"/>
            <a:ext cx="4025538" cy="761498"/>
          </a:xfrm>
          <a:custGeom>
            <a:avLst/>
            <a:gdLst>
              <a:gd name="connsiteX0" fmla="*/ 0 w 3536874"/>
              <a:gd name="connsiteY0" fmla="*/ 545736 h 545736"/>
              <a:gd name="connsiteX1" fmla="*/ 1058779 w 3536874"/>
              <a:gd name="connsiteY1" fmla="*/ 148693 h 545736"/>
              <a:gd name="connsiteX2" fmla="*/ 2719137 w 3536874"/>
              <a:gd name="connsiteY2" fmla="*/ 136662 h 545736"/>
              <a:gd name="connsiteX3" fmla="*/ 3465095 w 3536874"/>
              <a:gd name="connsiteY3" fmla="*/ 16346 h 545736"/>
              <a:gd name="connsiteX4" fmla="*/ 3465095 w 3536874"/>
              <a:gd name="connsiteY4" fmla="*/ 4314 h 54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6874" h="545736">
                <a:moveTo>
                  <a:pt x="0" y="545736"/>
                </a:moveTo>
                <a:cubicBezTo>
                  <a:pt x="302795" y="381304"/>
                  <a:pt x="605590" y="216872"/>
                  <a:pt x="1058779" y="148693"/>
                </a:cubicBezTo>
                <a:cubicBezTo>
                  <a:pt x="1511968" y="80514"/>
                  <a:pt x="2318084" y="158720"/>
                  <a:pt x="2719137" y="136662"/>
                </a:cubicBezTo>
                <a:cubicBezTo>
                  <a:pt x="3120190" y="114604"/>
                  <a:pt x="3465095" y="16346"/>
                  <a:pt x="3465095" y="16346"/>
                </a:cubicBezTo>
                <a:cubicBezTo>
                  <a:pt x="3589421" y="-5712"/>
                  <a:pt x="3527258" y="-699"/>
                  <a:pt x="3465095" y="4314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9991D99F-E86B-4C5C-A7B0-F30E69FC38A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-1" r="34051" b="25649"/>
          <a:stretch/>
        </p:blipFill>
        <p:spPr>
          <a:xfrm>
            <a:off x="4968099" y="7940842"/>
            <a:ext cx="1906220" cy="196515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9175022-065E-4EE5-A098-875B4CEB1F2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8077" y="8283569"/>
            <a:ext cx="1084043" cy="1445391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09C1693-A0E6-4D07-A3C4-3F3963C1CC0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76192" y="8260286"/>
            <a:ext cx="1941116" cy="145583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40700A8-F192-4FF9-B1EA-C95B281302FF}"/>
              </a:ext>
            </a:extLst>
          </p:cNvPr>
          <p:cNvSpPr/>
          <p:nvPr/>
        </p:nvSpPr>
        <p:spPr>
          <a:xfrm>
            <a:off x="3899133" y="5984492"/>
            <a:ext cx="2601729" cy="183885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B43DB08-BA3B-40C4-93ED-773D9BA01A00}"/>
              </a:ext>
            </a:extLst>
          </p:cNvPr>
          <p:cNvSpPr txBox="1"/>
          <p:nvPr/>
        </p:nvSpPr>
        <p:spPr>
          <a:xfrm>
            <a:off x="4066990" y="6060932"/>
            <a:ext cx="2433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/>
              <a:t>交換留学申請フォームにも</a:t>
            </a:r>
            <a:endParaRPr lang="en-US" altLang="ja-JP" sz="1400" b="1" dirty="0"/>
          </a:p>
          <a:p>
            <a:r>
              <a:rPr lang="ja-JP" altLang="en-US" sz="1400" b="1" dirty="0"/>
              <a:t>入力が必要です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B5900EF-40F4-455A-BE9D-92AFC27C7B5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652" y="6644461"/>
            <a:ext cx="1061400" cy="106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51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</TotalTime>
  <Words>190</Words>
  <Application>Microsoft Office PowerPoint</Application>
  <PresentationFormat>A4 210 x 297 mm</PresentationFormat>
  <Paragraphs>20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HGP創英角ｺﾞｼｯｸUB</vt:lpstr>
      <vt:lpstr>游ゴシック</vt:lpstr>
      <vt:lpstr>游ゴシック Light</vt:lpstr>
      <vt:lpstr>Arial</vt:lpstr>
      <vt:lpstr>Calibri</vt:lpstr>
      <vt:lpstr>Calibri Light</vt:lpstr>
      <vt:lpstr>Office テーマ</vt:lpstr>
      <vt:lpstr>令和６年度交換留学生募集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池田　梨乃（Rino Ikeda）</dc:creator>
  <cp:lastModifiedBy>和田　康幸(Yasuyuki Wada)</cp:lastModifiedBy>
  <cp:revision>51</cp:revision>
  <cp:lastPrinted>2023-07-18T01:22:57Z</cp:lastPrinted>
  <dcterms:created xsi:type="dcterms:W3CDTF">2021-07-13T01:13:48Z</dcterms:created>
  <dcterms:modified xsi:type="dcterms:W3CDTF">2023-07-18T01:24:30Z</dcterms:modified>
</cp:coreProperties>
</file>